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9" r:id="rId2"/>
    <p:sldId id="280" r:id="rId3"/>
    <p:sldId id="289" r:id="rId4"/>
    <p:sldId id="281" r:id="rId5"/>
    <p:sldId id="282" r:id="rId6"/>
    <p:sldId id="286" r:id="rId7"/>
    <p:sldId id="287" r:id="rId8"/>
    <p:sldId id="288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</p:sldIdLst>
  <p:sldSz cx="9144000" cy="5143500" type="screen16x9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109" d="100"/>
          <a:sy n="109" d="100"/>
        </p:scale>
        <p:origin x="720" y="7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D93560-BA54-40F5-BD02-265E2F4B1487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100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93560-BA54-40F5-BD02-265E2F4B1487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791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D72E-064B-46C3-9145-350B7597490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402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827-5A7D-4E76-A5D5-8DDCB4E0C38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126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5767-6937-4E45-A337-F34DDC2A03F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118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B9E5-9FE8-4872-8B8B-E476F21FEAB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289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69E9-B5B1-4E30-B02E-87274AB0F53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A741-119F-4999-A387-4A795D1FD8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152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903B-7BD8-44C0-A1DC-C3115878E8A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32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AD38-8FEF-45D0-BEDD-C86E0CEFD05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551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65F3-38B1-4168-A3D0-11ED64137F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53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C4FB-2C5D-4DF2-9830-5BCA5536E7B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25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CE77-4CA9-40DF-ACCF-6C665780488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043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CD49B-3232-4386-881E-2CA99241595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770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png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87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39485" y="903515"/>
            <a:ext cx="8686800" cy="39950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898882" y="250769"/>
            <a:ext cx="3264915" cy="446315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805712"/>
            <a:ext cx="3439085" cy="20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3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95" y="4141279"/>
            <a:ext cx="1139459" cy="110727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898882" y="174571"/>
            <a:ext cx="3264915" cy="446315"/>
            <a:chOff x="3865174" y="232761"/>
            <a:chExt cx="4353220" cy="595086"/>
          </a:xfrm>
        </p:grpSpPr>
        <p:sp>
          <p:nvSpPr>
            <p:cNvPr id="27" name="Rounded Rectangle 26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13293" y="1073288"/>
            <a:ext cx="3181112" cy="584775"/>
            <a:chOff x="712076" y="1405392"/>
            <a:chExt cx="4241482" cy="779700"/>
          </a:xfrm>
        </p:grpSpPr>
        <p:grpSp>
          <p:nvGrpSpPr>
            <p:cNvPr id="14" name="Group 13"/>
            <p:cNvGrpSpPr/>
            <p:nvPr/>
          </p:nvGrpSpPr>
          <p:grpSpPr>
            <a:xfrm>
              <a:off x="712076" y="1405392"/>
              <a:ext cx="594608" cy="779700"/>
              <a:chOff x="1104838" y="1405332"/>
              <a:chExt cx="594608" cy="7797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04838" y="1405332"/>
                <a:ext cx="594608" cy="779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219203" y="1459948"/>
              <a:ext cx="373435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39281" y="2149481"/>
            <a:ext cx="2784115" cy="2545437"/>
            <a:chOff x="7436020" y="2121562"/>
            <a:chExt cx="3712155" cy="3393916"/>
          </a:xfrm>
        </p:grpSpPr>
        <p:sp>
          <p:nvSpPr>
            <p:cNvPr id="8" name="TextBox 7"/>
            <p:cNvSpPr txBox="1"/>
            <p:nvPr/>
          </p:nvSpPr>
          <p:spPr>
            <a:xfrm>
              <a:off x="8347834" y="4940962"/>
              <a:ext cx="2800341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6020" y="2121562"/>
              <a:ext cx="3190875" cy="281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022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30557" y="889913"/>
            <a:ext cx="8482484" cy="40028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13293" y="1073285"/>
            <a:ext cx="3181112" cy="564137"/>
            <a:chOff x="712076" y="1405392"/>
            <a:chExt cx="4241482" cy="752183"/>
          </a:xfrm>
        </p:grpSpPr>
        <p:grpSp>
          <p:nvGrpSpPr>
            <p:cNvPr id="11" name="Group 10"/>
            <p:cNvGrpSpPr/>
            <p:nvPr/>
          </p:nvGrpSpPr>
          <p:grpSpPr>
            <a:xfrm>
              <a:off x="712076" y="1405392"/>
              <a:ext cx="573235" cy="738663"/>
              <a:chOff x="1104838" y="1405332"/>
              <a:chExt cx="573235" cy="73866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04838" y="1405332"/>
                <a:ext cx="573235" cy="738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219203" y="1459948"/>
              <a:ext cx="373435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716" y="2056975"/>
            <a:ext cx="2393156" cy="21145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47290" y="1540866"/>
            <a:ext cx="1524776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531340" y="2017463"/>
            <a:ext cx="737629" cy="591648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90873" y="3091482"/>
            <a:ext cx="1263967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4647065" y="2856499"/>
            <a:ext cx="1146411" cy="388256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95498" y="2807255"/>
            <a:ext cx="1343638" cy="523220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294213" y="2856499"/>
            <a:ext cx="1056013" cy="160583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0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2043" y="1016111"/>
            <a:ext cx="8441391" cy="37947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11" y="1896361"/>
            <a:ext cx="2446104" cy="2416688"/>
          </a:xfrm>
          <a:prstGeom prst="rect">
            <a:avLst/>
          </a:prstGeom>
        </p:spPr>
      </p:pic>
      <p:sp>
        <p:nvSpPr>
          <p:cNvPr id="12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3712029" y="1978312"/>
            <a:ext cx="4346765" cy="1760608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3305058" y="1617215"/>
            <a:ext cx="5448375" cy="3042767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63550" algn="just">
              <a:lnSpc>
                <a:spcPct val="120000"/>
              </a:lnSpc>
            </a:pP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83037" y="1122878"/>
            <a:ext cx="3343016" cy="584775"/>
            <a:chOff x="712076" y="1332077"/>
            <a:chExt cx="4457354" cy="779700"/>
          </a:xfrm>
        </p:grpSpPr>
        <p:grpSp>
          <p:nvGrpSpPr>
            <p:cNvPr id="15" name="Group 14"/>
            <p:cNvGrpSpPr/>
            <p:nvPr/>
          </p:nvGrpSpPr>
          <p:grpSpPr>
            <a:xfrm>
              <a:off x="712076" y="1332077"/>
              <a:ext cx="594608" cy="779700"/>
              <a:chOff x="1104838" y="1332017"/>
              <a:chExt cx="594608" cy="7797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04838" y="1332017"/>
                <a:ext cx="594608" cy="779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9203" y="1386633"/>
              <a:ext cx="3950227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cầm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6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52986" y="195486"/>
            <a:ext cx="8421221" cy="4069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83036" y="389750"/>
            <a:ext cx="2855703" cy="461665"/>
            <a:chOff x="712076" y="1405392"/>
            <a:chExt cx="3807603" cy="615554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506976" cy="615554"/>
              <a:chOff x="1104838" y="1405332"/>
              <a:chExt cx="506976" cy="61555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506976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3" y="1459948"/>
              <a:ext cx="3300476" cy="533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0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0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0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0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17504" y="1053301"/>
            <a:ext cx="727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</a:pPr>
            <a:r>
              <a:rPr lang="en-US" sz="1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Di </a:t>
            </a:r>
            <a:r>
              <a:rPr lang="en-US" sz="1600" b="1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chuột: Di chuyển chuột trên mặt phẳng từ vị trí này sang vị trí khác</a:t>
            </a:r>
            <a:endParaRPr lang="en-US" sz="16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</a:pPr>
            <a:r>
              <a:rPr lang="en-US" sz="1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Nháy chuột: Nhấn nút trái chuột rồi thả ngón tay_ nháy 1 lần</a:t>
            </a:r>
            <a:endParaRPr lang="en-US" sz="16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</a:pPr>
            <a:r>
              <a:rPr lang="en-US" sz="1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Nháy </a:t>
            </a:r>
            <a:r>
              <a:rPr lang="en-US" sz="1600" b="1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1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chuột: Nhấn nhanh hai lần liên tiếp nút trái chuột rồi thả ngón tay- nháy nhanh 2 lần liên tiếp</a:t>
            </a:r>
            <a:endParaRPr lang="en-US" sz="16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</a:pPr>
            <a:r>
              <a:rPr lang="en-US" sz="1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Kéo </a:t>
            </a:r>
            <a:r>
              <a:rPr lang="en-US" sz="1600" b="1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chuột: Nhấn và giữ nút trái chuột, di chuyển con trỏ chuột tới vị trí cần đến rồi thả ngón tay</a:t>
            </a:r>
            <a:endParaRPr lang="en-US" sz="16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</a:pPr>
            <a:r>
              <a:rPr lang="en-US" sz="1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Nháy </a:t>
            </a:r>
            <a:r>
              <a:rPr lang="en-US" sz="1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1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chuột: Dùng ngón giữa nhấn nút phải chuột rồi thả ngón tay</a:t>
            </a:r>
            <a:endParaRPr lang="en-US" sz="16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</a:pPr>
            <a:r>
              <a:rPr lang="en-US" sz="1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Xoay </a:t>
            </a:r>
            <a:r>
              <a:rPr lang="en-US" sz="1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1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Dùng ngón trỏ xoay nút cuộn để dịch chuyển trang màn hình lên hoặc xuống</a:t>
            </a:r>
            <a:endParaRPr lang="en-US" sz="16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0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995081" y="1228300"/>
            <a:ext cx="3756547" cy="34140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947830" y="158825"/>
            <a:ext cx="3264915" cy="484019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360196" y="1228298"/>
            <a:ext cx="4295862" cy="344162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indent="573088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vi-VN" sz="2800" b="1" dirty="0"/>
              <a:t>Em hãy cùng bạn quan sát hình 6.3 và cho biết tên từng bộ phận được đánh số 1, 2, 3.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913" y="1760185"/>
            <a:ext cx="2559257" cy="23478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49" y="1494432"/>
            <a:ext cx="1082253" cy="9694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84418" y="2500751"/>
            <a:ext cx="133241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391" y="1954734"/>
            <a:ext cx="111043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77889" y="1979133"/>
            <a:ext cx="1176925" cy="461665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4511" y="1280833"/>
            <a:ext cx="3921143" cy="3449171"/>
            <a:chOff x="190975" y="1337478"/>
            <a:chExt cx="5336368" cy="4951512"/>
          </a:xfrm>
        </p:grpSpPr>
        <p:sp>
          <p:nvSpPr>
            <p:cNvPr id="15" name="Rounded Rectangle 14"/>
            <p:cNvSpPr/>
            <p:nvPr/>
          </p:nvSpPr>
          <p:spPr>
            <a:xfrm>
              <a:off x="190975" y="1337478"/>
              <a:ext cx="5336368" cy="49515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573088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vi-VN" sz="2500" b="1" dirty="0"/>
                <a:t>Em hãy trao đổi với bạn và chỉ ra các cặp tương ứng giữa các mục ở cột trái với các mục ở cột phải trong bảng bên. </a:t>
              </a:r>
              <a:endParaRPr lang="en-US" sz="2500" b="1" dirty="0"/>
            </a:p>
            <a:p>
              <a:pPr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</a:pPr>
              <a:r>
                <a:rPr lang="vi-VN" sz="2500" b="1" dirty="0">
                  <a:solidFill>
                    <a:srgbClr val="FFFF00"/>
                  </a:solidFill>
                </a:rPr>
                <a:t>Ví dụ</a:t>
              </a:r>
              <a:r>
                <a:rPr lang="vi-VN" sz="2500" b="1" dirty="0"/>
                <a:t>: </a:t>
              </a:r>
              <a:r>
                <a:rPr lang="vi-VN" sz="2300" b="1" dirty="0"/>
                <a:t>1 – a là sai; 1 – b là đúng.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198" y="1495441"/>
              <a:ext cx="1224757" cy="129253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391" y="1643758"/>
            <a:ext cx="4321475" cy="2723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0880" y="179615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94328" y="229369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7605" y="283157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7605" y="337545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67655" y="391333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93811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7830" y="158825"/>
            <a:ext cx="3264915" cy="484019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94510" y="1280833"/>
            <a:ext cx="3390386" cy="3449171"/>
            <a:chOff x="190975" y="1337478"/>
            <a:chExt cx="5336368" cy="4951512"/>
          </a:xfrm>
        </p:grpSpPr>
        <p:sp>
          <p:nvSpPr>
            <p:cNvPr id="15" name="Rounded Rectangle 14"/>
            <p:cNvSpPr/>
            <p:nvPr/>
          </p:nvSpPr>
          <p:spPr>
            <a:xfrm>
              <a:off x="190975" y="1337478"/>
              <a:ext cx="5336368" cy="49515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573088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en-US" sz="2800" b="1" dirty="0" err="1"/>
                <a:t>Em</a:t>
              </a:r>
              <a:r>
                <a:rPr lang="en-US" sz="2800" b="1" dirty="0"/>
                <a:t> </a:t>
              </a:r>
              <a:r>
                <a:rPr lang="en-US" sz="2800" b="1" dirty="0" err="1"/>
                <a:t>hãy</a:t>
              </a:r>
              <a:r>
                <a:rPr lang="en-US" sz="2800" b="1" dirty="0"/>
                <a:t> </a:t>
              </a:r>
              <a:r>
                <a:rPr lang="en-US" sz="2800" b="1" dirty="0" err="1"/>
                <a:t>trao</a:t>
              </a:r>
              <a:r>
                <a:rPr lang="en-US" sz="2800" b="1" dirty="0"/>
                <a:t> </a:t>
              </a:r>
              <a:r>
                <a:rPr lang="en-US" sz="2800" b="1" dirty="0" err="1"/>
                <a:t>đổi</a:t>
              </a:r>
              <a:r>
                <a:rPr lang="en-US" sz="2800" b="1" dirty="0"/>
                <a:t> </a:t>
              </a:r>
              <a:r>
                <a:rPr lang="en-US" sz="2800" b="1" dirty="0" err="1"/>
                <a:t>với</a:t>
              </a:r>
              <a:r>
                <a:rPr lang="en-US" sz="2800" b="1" dirty="0"/>
                <a:t> </a:t>
              </a:r>
              <a:r>
                <a:rPr lang="en-US" sz="2800" b="1" dirty="0" err="1"/>
                <a:t>bạn</a:t>
              </a:r>
              <a:r>
                <a:rPr lang="en-US" sz="2800" b="1" dirty="0"/>
                <a:t> </a:t>
              </a:r>
              <a:r>
                <a:rPr lang="en-US" sz="2800" b="1" dirty="0" err="1"/>
                <a:t>và</a:t>
              </a:r>
              <a:r>
                <a:rPr lang="en-US" sz="2800" b="1" dirty="0"/>
                <a:t> </a:t>
              </a:r>
              <a:r>
                <a:rPr lang="en-US" sz="2800" b="1" dirty="0" err="1"/>
                <a:t>cho</a:t>
              </a:r>
              <a:r>
                <a:rPr lang="en-US" sz="2800" b="1" dirty="0"/>
                <a:t> </a:t>
              </a:r>
              <a:r>
                <a:rPr lang="en-US" sz="2800" b="1" dirty="0" err="1"/>
                <a:t>biết</a:t>
              </a:r>
              <a:r>
                <a:rPr lang="en-US" sz="2800" b="1" dirty="0"/>
                <a:t> </a:t>
              </a:r>
              <a:r>
                <a:rPr lang="en-US" sz="2800" b="1" dirty="0" err="1"/>
                <a:t>lỗi</a:t>
              </a:r>
              <a:r>
                <a:rPr lang="en-US" sz="2800" b="1" dirty="0"/>
                <a:t> </a:t>
              </a:r>
              <a:r>
                <a:rPr lang="en-US" sz="2800" b="1" dirty="0" err="1"/>
                <a:t>sai</a:t>
              </a:r>
              <a:r>
                <a:rPr lang="en-US" sz="2800" b="1" dirty="0"/>
                <a:t> </a:t>
              </a:r>
              <a:r>
                <a:rPr lang="en-US" sz="2800" b="1" dirty="0" err="1"/>
                <a:t>khi</a:t>
              </a:r>
              <a:r>
                <a:rPr lang="en-US" sz="2800" b="1" dirty="0"/>
                <a:t> </a:t>
              </a:r>
              <a:r>
                <a:rPr lang="en-US" sz="2800" b="1" dirty="0" err="1"/>
                <a:t>cầm</a:t>
              </a:r>
              <a:r>
                <a:rPr lang="en-US" sz="2800" b="1" dirty="0"/>
                <a:t> </a:t>
              </a:r>
              <a:r>
                <a:rPr lang="en-US" sz="2800" b="1" dirty="0" err="1"/>
                <a:t>chuột</a:t>
              </a:r>
              <a:r>
                <a:rPr lang="en-US" sz="2800" b="1" dirty="0"/>
                <a:t> </a:t>
              </a:r>
              <a:r>
                <a:rPr lang="en-US" sz="2800" b="1" dirty="0" err="1"/>
                <a:t>trong</a:t>
              </a:r>
              <a:r>
                <a:rPr lang="en-US" sz="2800" b="1" dirty="0"/>
                <a:t> </a:t>
              </a:r>
              <a:r>
                <a:rPr lang="en-US" sz="2800" b="1" dirty="0" err="1"/>
                <a:t>các</a:t>
              </a:r>
              <a:r>
                <a:rPr lang="en-US" sz="2800" b="1" dirty="0"/>
                <a:t> </a:t>
              </a:r>
              <a:r>
                <a:rPr lang="en-US" sz="2800" b="1" dirty="0" err="1"/>
                <a:t>hình</a:t>
              </a:r>
              <a:r>
                <a:rPr lang="en-US" sz="2800" b="1" dirty="0"/>
                <a:t> 6.4a, 6.4b, 6.4c </a:t>
              </a:r>
              <a:r>
                <a:rPr lang="en-US" sz="2800" b="1" dirty="0" err="1"/>
                <a:t>và</a:t>
              </a:r>
              <a:r>
                <a:rPr lang="en-US" sz="2800" b="1" dirty="0"/>
                <a:t> 6.4d. 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18" y="1756233"/>
              <a:ext cx="1547281" cy="1202640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3859108" y="1311089"/>
            <a:ext cx="5015552" cy="34140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2395"/>
          <a:stretch/>
        </p:blipFill>
        <p:spPr>
          <a:xfrm>
            <a:off x="3858905" y="2440642"/>
            <a:ext cx="5015552" cy="109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66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71555" y="816910"/>
            <a:ext cx="8542992" cy="418539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4495" y="937933"/>
            <a:ext cx="81383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511175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biết mỗi khi thực hiện thao tác với chuột thì thông tin điều khiển sẽ được chuyển đến đâu?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 tên thao tác với cách thực hiện tương ứng trong bảng dưới đây.</a:t>
            </a:r>
            <a:endParaRPr lang="en-US" sz="24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50116" y="116605"/>
            <a:ext cx="3264915" cy="484019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212" y="2306192"/>
            <a:ext cx="5677234" cy="257572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773457" y="2934820"/>
            <a:ext cx="726141" cy="1775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62519" y="3125953"/>
            <a:ext cx="837079" cy="1198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31103" y="3574860"/>
            <a:ext cx="7649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831103" y="3233050"/>
            <a:ext cx="779432" cy="7486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773457" y="3934222"/>
            <a:ext cx="837079" cy="389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73457" y="2919688"/>
            <a:ext cx="726141" cy="1790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262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50116" y="116605"/>
            <a:ext cx="3264915" cy="484019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2971" y="716057"/>
            <a:ext cx="8461717" cy="4145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1729796" y="1651912"/>
            <a:ext cx="6237587" cy="1998362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Qua bài học ngày hôm nay, các em biết được có mấy thao tác sử dụng chuột? Đó là những thao tác nào?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60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399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50116" y="116605"/>
            <a:ext cx="3264915" cy="484019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56" y="1347507"/>
            <a:ext cx="1480646" cy="2194813"/>
          </a:xfrm>
          <a:prstGeom prst="rect">
            <a:avLst/>
          </a:prstGeom>
        </p:spPr>
      </p:pic>
      <p:sp>
        <p:nvSpPr>
          <p:cNvPr id="9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052447" y="1862874"/>
            <a:ext cx="5138369" cy="1760608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tin?</a:t>
            </a:r>
          </a:p>
        </p:txBody>
      </p:sp>
    </p:spTree>
    <p:extLst>
      <p:ext uri="{BB962C8B-B14F-4D97-AF65-F5344CB8AC3E}">
        <p14:creationId xmlns:p14="http://schemas.microsoft.com/office/powerpoint/2010/main" val="28868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212" y="2306192"/>
            <a:ext cx="5677234" cy="257572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773457" y="2934820"/>
            <a:ext cx="726141" cy="177501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62519" y="3125953"/>
            <a:ext cx="837079" cy="11982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31103" y="3574860"/>
            <a:ext cx="76497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831103" y="3233050"/>
            <a:ext cx="779432" cy="7486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773457" y="3934222"/>
            <a:ext cx="837079" cy="3893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73457" y="2919688"/>
            <a:ext cx="726141" cy="17901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67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1450"/>
            <a:ext cx="8229600" cy="800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00CC"/>
                </a:solidFill>
              </a:rPr>
              <a:t>Trò chơi: Bí Mật trong quả bóng</a:t>
            </a:r>
            <a:br>
              <a:rPr lang="en-US" sz="4000" b="1" dirty="0">
                <a:solidFill>
                  <a:srgbClr val="0000CC"/>
                </a:solidFill>
              </a:rPr>
            </a:b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3098187" y="1201266"/>
            <a:ext cx="897749" cy="8572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Oval 4">
            <a:hlinkClick r:id="rId4" action="ppaction://hlinksldjump"/>
          </p:cNvPr>
          <p:cNvSpPr/>
          <p:nvPr/>
        </p:nvSpPr>
        <p:spPr>
          <a:xfrm>
            <a:off x="5354960" y="1167827"/>
            <a:ext cx="830899" cy="8572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Oval 5">
            <a:hlinkClick r:id="rId5" action="ppaction://hlinksldjump"/>
          </p:cNvPr>
          <p:cNvSpPr/>
          <p:nvPr/>
        </p:nvSpPr>
        <p:spPr>
          <a:xfrm>
            <a:off x="2123728" y="2443397"/>
            <a:ext cx="864096" cy="8572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" name="Oval 6">
            <a:hlinkClick r:id="rId6" action="ppaction://hlinksldjump"/>
          </p:cNvPr>
          <p:cNvSpPr/>
          <p:nvPr/>
        </p:nvSpPr>
        <p:spPr>
          <a:xfrm>
            <a:off x="4211960" y="2469131"/>
            <a:ext cx="936104" cy="8572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8" name="Action Button: Forward or Next 7">
            <a:hlinkClick r:id="rId7" action="ppaction://hlinksldjump" highlightClick="1"/>
          </p:cNvPr>
          <p:cNvSpPr/>
          <p:nvPr/>
        </p:nvSpPr>
        <p:spPr>
          <a:xfrm>
            <a:off x="7884368" y="4743450"/>
            <a:ext cx="1259632" cy="4000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8" action="ppaction://hlinksldjump"/>
          </p:cNvPr>
          <p:cNvSpPr/>
          <p:nvPr/>
        </p:nvSpPr>
        <p:spPr>
          <a:xfrm>
            <a:off x="6185859" y="2443397"/>
            <a:ext cx="978429" cy="8572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8163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88254" y="592142"/>
            <a:ext cx="7672838" cy="107721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</a:t>
            </a:r>
            <a:r>
              <a:rPr lang="en-US" alt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vi-VN" b="1">
                <a:solidFill>
                  <a:schemeClr val="tx1">
                    <a:lumMod val="95000"/>
                    <a:lumOff val="5000"/>
                  </a:schemeClr>
                </a:solidFill>
              </a:rPr>
              <a:t>Các bộ phận của máy tính để bàn và máy tính  xách tay là :</a:t>
            </a:r>
            <a:endParaRPr lang="en-US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187624" y="1869673"/>
            <a:ext cx="29436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Màn hình</a:t>
            </a:r>
            <a:endParaRPr lang="en-US" alt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33704E-F00A-4770-A044-7FBEFB89D236}"/>
              </a:ext>
            </a:extLst>
          </p:cNvPr>
          <p:cNvGrpSpPr/>
          <p:nvPr/>
        </p:nvGrpSpPr>
        <p:grpSpPr>
          <a:xfrm>
            <a:off x="36095" y="0"/>
            <a:ext cx="9035717" cy="4948014"/>
            <a:chOff x="0" y="0"/>
            <a:chExt cx="9916752" cy="6907213"/>
          </a:xfrm>
        </p:grpSpPr>
        <p:pic>
          <p:nvPicPr>
            <p:cNvPr id="17" name="Picture 6" descr="POINSET2">
              <a:extLst>
                <a:ext uri="{FF2B5EF4-FFF2-40B4-BE49-F238E27FC236}">
                  <a16:creationId xmlns:a16="http://schemas.microsoft.com/office/drawing/2014/main" id="{9F7274CF-21B7-4F71-A8F4-3D2517BBE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 descr="POINSET2">
              <a:extLst>
                <a:ext uri="{FF2B5EF4-FFF2-40B4-BE49-F238E27FC236}">
                  <a16:creationId xmlns:a16="http://schemas.microsoft.com/office/drawing/2014/main" id="{69637116-064C-47DC-A6E9-94D4E844E9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POINSET2">
              <a:extLst>
                <a:ext uri="{FF2B5EF4-FFF2-40B4-BE49-F238E27FC236}">
                  <a16:creationId xmlns:a16="http://schemas.microsoft.com/office/drawing/2014/main" id="{0A972536-ED64-467A-BF1F-33F5F2CC4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" descr="POINSET2">
              <a:extLst>
                <a:ext uri="{FF2B5EF4-FFF2-40B4-BE49-F238E27FC236}">
                  <a16:creationId xmlns:a16="http://schemas.microsoft.com/office/drawing/2014/main" id="{FC0E4472-DEA4-48D6-B9A3-CC8AE18B6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Action Button: Beginning 20">
            <a:hlinkClick r:id="rId4" action="ppaction://hlinksldjump" highlightClick="1"/>
          </p:cNvPr>
          <p:cNvSpPr/>
          <p:nvPr/>
        </p:nvSpPr>
        <p:spPr>
          <a:xfrm>
            <a:off x="7772400" y="4686300"/>
            <a:ext cx="13716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160023" y="2679763"/>
            <a:ext cx="29436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Bàn phím</a:t>
            </a:r>
            <a:endParaRPr lang="en-US" altLang="en-US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196300" y="3597865"/>
            <a:ext cx="29436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Chuột</a:t>
            </a:r>
            <a:endParaRPr lang="en-US" altLang="en-US" dirty="0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419474" y="1869673"/>
            <a:ext cx="29436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Ti vi</a:t>
            </a:r>
            <a:endParaRPr lang="en-US" altLang="en-US" dirty="0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391873" y="2679763"/>
            <a:ext cx="29436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Thân máy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539553" y="1923678"/>
            <a:ext cx="620471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56027" y="2737034"/>
            <a:ext cx="620471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67154" y="3597864"/>
            <a:ext cx="620471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483519" y="1980951"/>
            <a:ext cx="620471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499993" y="2794307"/>
            <a:ext cx="620471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53406"/>
      </p:ext>
    </p:extLst>
  </p:cSld>
  <p:clrMapOvr>
    <a:masterClrMapping/>
  </p:clrMapOvr>
  <p:transition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1422798" y="358769"/>
            <a:ext cx="864394" cy="17502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 rot="3442339">
            <a:off x="1525192" y="336742"/>
            <a:ext cx="650081" cy="233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 rot="7416929">
            <a:off x="1524002" y="337636"/>
            <a:ext cx="650081" cy="233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2022872" y="676666"/>
            <a:ext cx="109538" cy="82154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1389460" y="400738"/>
            <a:ext cx="109538" cy="82154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2033587" y="145349"/>
            <a:ext cx="109538" cy="82154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788255" y="786866"/>
            <a:ext cx="7458271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</a:t>
            </a:r>
            <a:r>
              <a:rPr lang="en-US" alt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vi-VN">
                <a:solidFill>
                  <a:schemeClr val="tx1">
                    <a:lumMod val="95000"/>
                    <a:lumOff val="5000"/>
                  </a:schemeClr>
                </a:solidFill>
              </a:rPr>
              <a:t>Máy tính bảng và điện thoại thông minh có màn hình:</a:t>
            </a:r>
            <a:endParaRPr lang="en-US" altLang="en-US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" name="Picture 7" descr="lang hoa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2" y="4137924"/>
            <a:ext cx="1058418" cy="49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ction Button: Beginning 22">
            <a:hlinkClick r:id="rId5" action="ppaction://hlinksldjump" highlightClick="1"/>
          </p:cNvPr>
          <p:cNvSpPr/>
          <p:nvPr/>
        </p:nvSpPr>
        <p:spPr>
          <a:xfrm>
            <a:off x="7772400" y="4004760"/>
            <a:ext cx="13716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251293" y="1761661"/>
            <a:ext cx="29436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3399"/>
                </a:solidFill>
              </a:rPr>
              <a:t>A. Cảm ứng</a:t>
            </a:r>
            <a:endParaRPr lang="en-US" altLang="en-US" dirty="0">
              <a:solidFill>
                <a:srgbClr val="003399"/>
              </a:solidFill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1268308" y="2463739"/>
            <a:ext cx="29436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3399"/>
                </a:solidFill>
              </a:rPr>
              <a:t>B. Hiển thị</a:t>
            </a:r>
            <a:endParaRPr lang="en-US" altLang="en-US" dirty="0">
              <a:solidFill>
                <a:srgbClr val="003399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259632" y="3165816"/>
            <a:ext cx="29436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3399"/>
                </a:solidFill>
              </a:rPr>
              <a:t>C. Điều khiển</a:t>
            </a:r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1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15 C 0.00868 0.00695 -0.00052 0.04399 -0.02031 0.08287 C -0.03975 0.12246 -0.06267 0.14746 -0.07118 0.13959 C -0.07916 0.13264 -0.06909 0.09584 -0.0493 0.05672 C -0.02951 0.01783 -0.00746 -0.0081 0.00052 -0.00115 Z " pathEditMode="relative" rAng="2053264" ptsTypes="fffff">
                                      <p:cBhvr>
                                        <p:cTn id="6" dur="5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7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116 C -0.00365 -0.01227 0.02413 -0.02315 0.05955 -0.02315 C 0.09392 -0.02315 0.12205 -0.01227 0.12205 0.00116 C 0.12205 0.01435 0.09392 0.025 0.05955 0.025 C 0.02413 0.025 -0.00365 0.01435 -0.00365 0.00116 Z " pathEditMode="relative" rAng="16200000" ptsTypes="fffff">
                                      <p:cBhvr>
                                        <p:cTn id="8" dur="5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47 C -0.00816 0.00717 -0.03038 -0.01783 -0.04896 -0.05579 C -0.06788 -0.09491 -0.07674 -0.13241 -0.0691 -0.13936 C -0.06128 -0.1463 -0.03993 -0.11991 -0.02031 -0.08149 C -0.00087 -0.04352 0.00781 -0.00741 0.00087 -0.00047 Z " pathEditMode="relative" rAng="8788043" ptsTypes="fffff">
                                      <p:cBhvr>
                                        <p:cTn id="10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47" grpId="0" animBg="1"/>
      <p:bldP spid="14348" grpId="0" animBg="1"/>
      <p:bldP spid="2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800" y="228600"/>
            <a:ext cx="8229600" cy="17145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3: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>
                <a:solidFill>
                  <a:schemeClr val="tx1"/>
                </a:solidFill>
              </a:rPr>
              <a:t>Bộ phận để xử lí các thông tin và điều khiển mọi hoạt động của máy tính là </a:t>
            </a:r>
            <a:r>
              <a:rPr lang="vi-VN" sz="3200"/>
              <a:t>?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9112" y="2057400"/>
            <a:ext cx="5791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/>
              <a:t>A. Bàn phím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9112" y="2715271"/>
            <a:ext cx="5791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/>
              <a:t>B. Thân máy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62339" y="3429001"/>
            <a:ext cx="5791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/>
              <a:t>C. Chuột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89112" y="4114801"/>
            <a:ext cx="5791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/>
              <a:t>C. Màn hình</a:t>
            </a:r>
          </a:p>
        </p:txBody>
      </p:sp>
      <p:sp>
        <p:nvSpPr>
          <p:cNvPr id="9" name="Action Button: Beginning 8">
            <a:hlinkClick r:id="rId3" action="ppaction://hlinksldjump" highlightClick="1"/>
          </p:cNvPr>
          <p:cNvSpPr/>
          <p:nvPr/>
        </p:nvSpPr>
        <p:spPr>
          <a:xfrm>
            <a:off x="7772400" y="4686300"/>
            <a:ext cx="13716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7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20811" y="342900"/>
            <a:ext cx="7315200" cy="1314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4: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 phận nào để hiển thị kết quả làm việc của máy tính 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2057400"/>
            <a:ext cx="3869432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/>
              <a:t>A. Màn hình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3028950"/>
            <a:ext cx="351358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/>
              <a:t>C. Thân máy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108970"/>
            <a:ext cx="338512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/>
              <a:t>B. Bàn phím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200" y="3080520"/>
            <a:ext cx="24384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/>
              <a:t>D. Chuột</a:t>
            </a:r>
          </a:p>
        </p:txBody>
      </p:sp>
      <p:sp>
        <p:nvSpPr>
          <p:cNvPr id="8" name="Action Button: Beginning 7">
            <a:hlinkClick r:id="rId3" action="ppaction://hlinksldjump" highlightClick="1"/>
          </p:cNvPr>
          <p:cNvSpPr/>
          <p:nvPr/>
        </p:nvSpPr>
        <p:spPr>
          <a:xfrm>
            <a:off x="7772400" y="4686300"/>
            <a:ext cx="13716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5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20811" y="342900"/>
            <a:ext cx="7315200" cy="1314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5: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>
                <a:solidFill>
                  <a:schemeClr val="tx1"/>
                </a:solidFill>
              </a:rPr>
              <a:t>Bộ phận nào để điều khiển máy tính thuận tiện hơn 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0812" y="2057400"/>
            <a:ext cx="2708189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/>
              <a:t>A. Chuột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812" y="3028950"/>
            <a:ext cx="3275125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/>
              <a:t>C. Màn hình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8280" y="2108970"/>
            <a:ext cx="35242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/>
              <a:t>B. Bàn phím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9152" y="3057804"/>
            <a:ext cx="3533328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/>
              <a:t>D. Thân máy</a:t>
            </a:r>
          </a:p>
        </p:txBody>
      </p:sp>
      <p:sp>
        <p:nvSpPr>
          <p:cNvPr id="8" name="Action Button: Beginning 7">
            <a:hlinkClick r:id="rId3" action="ppaction://hlinksldjump" highlightClick="1"/>
          </p:cNvPr>
          <p:cNvSpPr/>
          <p:nvPr/>
        </p:nvSpPr>
        <p:spPr>
          <a:xfrm>
            <a:off x="7772400" y="4686300"/>
            <a:ext cx="13716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345"/>
          <a:stretch/>
        </p:blipFill>
        <p:spPr>
          <a:xfrm>
            <a:off x="-225188" y="-5599"/>
            <a:ext cx="9693323" cy="3935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727" y="3897571"/>
            <a:ext cx="6121773" cy="1276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6607" y="4077844"/>
            <a:ext cx="1181030" cy="814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4150" y="495886"/>
            <a:ext cx="8157949" cy="2679896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706273"/>
            <a:ext cx="86409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  <a:cs typeface="Arial" panose="020B0604020202020204" pitchFamily="34" charset="0"/>
              </a:rPr>
              <a:t>Thứ năm ngày 6 tháng 10 năm 2022</a:t>
            </a:r>
          </a:p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  <a:cs typeface="Arial" panose="020B0604020202020204" pitchFamily="34" charset="0"/>
              </a:rPr>
              <a:t>Bài 6: Sử dụng chuột máy tính</a:t>
            </a:r>
          </a:p>
          <a:p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3220337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601</Words>
  <Application>Microsoft Office PowerPoint</Application>
  <PresentationFormat>On-screen Show (16:9)</PresentationFormat>
  <Paragraphs>89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HP001 4 hàng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Trò chơi: Bí Mật trong quả bóng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Chi</dc:creator>
  <cp:lastModifiedBy>Admin</cp:lastModifiedBy>
  <cp:revision>82</cp:revision>
  <dcterms:created xsi:type="dcterms:W3CDTF">2018-01-16T10:54:01Z</dcterms:created>
  <dcterms:modified xsi:type="dcterms:W3CDTF">2022-12-12T09:38:40Z</dcterms:modified>
</cp:coreProperties>
</file>